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33" r:id="rId3"/>
    <p:sldId id="315" r:id="rId4"/>
    <p:sldId id="319" r:id="rId5"/>
    <p:sldId id="320" r:id="rId6"/>
    <p:sldId id="318" r:id="rId7"/>
    <p:sldId id="322" r:id="rId8"/>
    <p:sldId id="321" r:id="rId9"/>
    <p:sldId id="323" r:id="rId10"/>
    <p:sldId id="332" r:id="rId11"/>
    <p:sldId id="324" r:id="rId12"/>
    <p:sldId id="329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4B3F29-C578-4996-B8B6-05DF2F21C223}">
          <p14:sldIdLst>
            <p14:sldId id="265"/>
            <p14:sldId id="333"/>
          </p14:sldIdLst>
        </p14:section>
        <p14:section name="Untitled Section" id="{72A8122E-781B-4177-9674-C1A27903AC3D}">
          <p14:sldIdLst>
            <p14:sldId id="315"/>
            <p14:sldId id="319"/>
            <p14:sldId id="320"/>
            <p14:sldId id="318"/>
            <p14:sldId id="322"/>
            <p14:sldId id="321"/>
            <p14:sldId id="323"/>
            <p14:sldId id="332"/>
            <p14:sldId id="324"/>
            <p14:sldId id="32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Alamon Telco004" initials="AT" lastIdx="5" clrIdx="2">
    <p:extLst>
      <p:ext uri="{19B8F6BF-5375-455C-9EA6-DF929625EA0E}">
        <p15:presenceInfo xmlns:p15="http://schemas.microsoft.com/office/powerpoint/2012/main" userId="Alamon Telco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79559" autoAdjust="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12/19/2019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12/19/2019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FB2408-0DA9-4D66-91B4-E3D110816C82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0EB7-9990-4733-943E-24BD90D79E34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BED3-4192-44CB-B4E1-64A67E4868D1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E1E4-09DD-4CCE-A472-2F0099C582F4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A1A0-4259-4C84-AE8F-0A0FF1119A70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E5FD-A550-4F8F-B7AB-5131811F0AAF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900C94-AD5D-4FD8-B34B-EA2BF0FF81C1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56FB-835D-4343-88BA-AC2CDF6365C5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B235-EAC4-461F-AC33-11679F6D0B59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6947-D2FE-4A44-AF02-4C8439D365E5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E5C0E7-1271-46B9-A18B-F078D4D55DF0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2B8B-9301-42B6-9CEF-6C3CB2D242AB}" type="datetime1">
              <a:rPr lang="en-US" smtClean="0"/>
              <a:pPr/>
              <a:t>12/19/2019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FE7CB990-B785-487A-B18A-EC4D5A3B4BD2}" type="datetime1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roy@alamon.com" TargetMode="External"/><Relationship Id="rId2" Type="http://schemas.openxmlformats.org/officeDocument/2006/relationships/hyperlink" Target="mailto:scott@alamo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patrick.doyle@alamon.com" TargetMode="External"/><Relationship Id="rId4" Type="http://schemas.openxmlformats.org/officeDocument/2006/relationships/hyperlink" Target="mailto:dailey@alam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Alamon Services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52400"/>
            <a:ext cx="2381250" cy="1266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078" y="1828800"/>
            <a:ext cx="833869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Alamon </a:t>
            </a:r>
          </a:p>
          <a:p>
            <a:pPr algn="ctr"/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 Services </a:t>
            </a:r>
          </a:p>
          <a:p>
            <a:pPr algn="ctr"/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Battery Energy Storage Systems (BESS)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AZ Project Profile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C6C5B7-F91C-4EA9-ACC3-CB18008AB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1316" y="1357885"/>
            <a:ext cx="5458966" cy="50291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FE500-530A-4313-B1DF-114405D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4BA37-0663-40FA-9B43-2BAF2A99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7AD98-5070-4F1E-AD4A-64A6F6592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EE8E5-2DE0-4BCD-929F-49E7DFE21E6C}"/>
              </a:ext>
            </a:extLst>
          </p:cNvPr>
          <p:cNvSpPr txBox="1"/>
          <p:nvPr/>
        </p:nvSpPr>
        <p:spPr>
          <a:xfrm>
            <a:off x="4572000" y="128587"/>
            <a:ext cx="392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DIN Rail &amp; Inverter Installation</a:t>
            </a:r>
          </a:p>
        </p:txBody>
      </p:sp>
    </p:spTree>
    <p:extLst>
      <p:ext uri="{BB962C8B-B14F-4D97-AF65-F5344CB8AC3E}">
        <p14:creationId xmlns:p14="http://schemas.microsoft.com/office/powerpoint/2010/main" val="9339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A4012B-F907-4A2E-9013-6C4FC36D9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999" y="838203"/>
            <a:ext cx="5257801" cy="6019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A4D17-9980-427C-AD04-D06ECE81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E3801-48A3-4FF5-AB8A-2321FA0A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AEC16-E982-430E-A90E-C63897B0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79827D-4BE4-4CB6-9259-08E28DC4D80D}"/>
              </a:ext>
            </a:extLst>
          </p:cNvPr>
          <p:cNvSpPr/>
          <p:nvPr/>
        </p:nvSpPr>
        <p:spPr>
          <a:xfrm>
            <a:off x="3733800" y="228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Battery Racks with cabling &amp; Electronics Installed</a:t>
            </a:r>
          </a:p>
        </p:txBody>
      </p:sp>
    </p:spTree>
    <p:extLst>
      <p:ext uri="{BB962C8B-B14F-4D97-AF65-F5344CB8AC3E}">
        <p14:creationId xmlns:p14="http://schemas.microsoft.com/office/powerpoint/2010/main" val="3373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E294EC-5E19-43F9-A699-D63B3458E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4427" y="1171374"/>
            <a:ext cx="5771745" cy="5562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C2094-7638-4362-9D25-329E998C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A51C0-3D0B-485B-82D7-97B86F8D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A3C29-AFC3-487A-A9FF-3596A9792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1599AF-551A-4CE5-B4A3-E05FF6F759E0}"/>
              </a:ext>
            </a:extLst>
          </p:cNvPr>
          <p:cNvSpPr/>
          <p:nvPr/>
        </p:nvSpPr>
        <p:spPr>
          <a:xfrm>
            <a:off x="3581400" y="45219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Transition Cable Tray Battery Racks to Switchboards</a:t>
            </a:r>
          </a:p>
        </p:txBody>
      </p:sp>
    </p:spTree>
    <p:extLst>
      <p:ext uri="{BB962C8B-B14F-4D97-AF65-F5344CB8AC3E}">
        <p14:creationId xmlns:p14="http://schemas.microsoft.com/office/powerpoint/2010/main" val="24826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Alamon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2209800"/>
            <a:ext cx="4907280" cy="335584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/>
              <a:t>Scott Lawrence, COO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scott@alamon.com</a:t>
            </a:r>
            <a:r>
              <a:rPr lang="en-US" dirty="0"/>
              <a:t> / 406-752-8838</a:t>
            </a:r>
          </a:p>
          <a:p>
            <a:pPr>
              <a:buFontTx/>
              <a:buChar char="-"/>
            </a:pPr>
            <a:r>
              <a:rPr lang="en-US" dirty="0"/>
              <a:t>Troy Reeves, Manager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>
                <a:hlinkClick r:id="rId3"/>
              </a:rPr>
              <a:t>troy@alamon.com</a:t>
            </a:r>
            <a:r>
              <a:rPr lang="en-US" dirty="0"/>
              <a:t> / 972-242-7363</a:t>
            </a:r>
          </a:p>
          <a:p>
            <a:pPr>
              <a:buFontTx/>
              <a:buChar char="-"/>
            </a:pPr>
            <a:r>
              <a:rPr lang="en-US" dirty="0"/>
              <a:t>David Dailey, Project Manager</a:t>
            </a:r>
          </a:p>
          <a:p>
            <a:pPr marL="45720" indent="0">
              <a:buNone/>
            </a:pPr>
            <a:r>
              <a:rPr lang="en-US" dirty="0"/>
              <a:t>     </a:t>
            </a:r>
            <a:r>
              <a:rPr lang="en-US" dirty="0">
                <a:hlinkClick r:id="rId4"/>
              </a:rPr>
              <a:t>dailey@alamon.com</a:t>
            </a:r>
            <a:r>
              <a:rPr lang="en-US" dirty="0"/>
              <a:t> / 406-210-1137</a:t>
            </a:r>
          </a:p>
          <a:p>
            <a:pPr>
              <a:buFontTx/>
              <a:buChar char="-"/>
            </a:pPr>
            <a:r>
              <a:rPr lang="en-US" dirty="0"/>
              <a:t>Pat Doyle, Business Development</a:t>
            </a:r>
          </a:p>
          <a:p>
            <a:pPr>
              <a:buFontTx/>
              <a:buChar char="-"/>
            </a:pPr>
            <a:r>
              <a:rPr lang="en-US" dirty="0">
                <a:hlinkClick r:id="rId5"/>
              </a:rPr>
              <a:t>patrick.doyle@alamon.com</a:t>
            </a:r>
            <a:r>
              <a:rPr lang="en-US" dirty="0"/>
              <a:t> / 919-306-3147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7D248D-D55A-40F2-9B79-13F989D0FACC}"/>
              </a:ext>
            </a:extLst>
          </p:cNvPr>
          <p:cNvSpPr txBox="1">
            <a:spLocks/>
          </p:cNvSpPr>
          <p:nvPr/>
        </p:nvSpPr>
        <p:spPr>
          <a:xfrm>
            <a:off x="6096000" y="2209800"/>
            <a:ext cx="4907280" cy="305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3755-A70D-4E6C-8CBD-24930DF9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10469880" cy="123342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Photo essay of AZ BESS Turnkey Installation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DB3A-6DE6-4468-AE6B-060B6B325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2"/>
            <a:ext cx="10165080" cy="41276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10 MW 40 Hour </a:t>
            </a:r>
            <a:r>
              <a:rPr lang="en-US" dirty="0">
                <a:solidFill>
                  <a:srgbClr val="002060"/>
                </a:solidFill>
              </a:rPr>
              <a:t>BESS Power Plant </a:t>
            </a:r>
          </a:p>
          <a:p>
            <a:pPr marL="45720" indent="0">
              <a:buNone/>
            </a:pPr>
            <a:r>
              <a:rPr lang="en-US" dirty="0">
                <a:solidFill>
                  <a:srgbClr val="002060"/>
                </a:solidFill>
              </a:rPr>
              <a:t>Installation of: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236 Battery Racks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3304 Lithium Ion Batteries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4- 4000 AMP Switchboards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120v &amp; 420v A/C Installation and Test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420v Megger Test Verification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4 fully equipped Telco Communication Racks</a:t>
            </a:r>
          </a:p>
          <a:p>
            <a:pPr lvl="1"/>
            <a:r>
              <a:rPr lang="en-US" dirty="0"/>
              <a:t>Ethernet, and USB cable Installation and Testing</a:t>
            </a:r>
          </a:p>
          <a:p>
            <a:pPr lvl="1"/>
            <a:r>
              <a:rPr lang="en-US" dirty="0"/>
              <a:t>Fiber Splicing and OTDR Testing</a:t>
            </a:r>
          </a:p>
          <a:p>
            <a:pPr lvl="1"/>
            <a:r>
              <a:rPr lang="en-US" dirty="0"/>
              <a:t>OSP Fiber Splicing</a:t>
            </a:r>
          </a:p>
          <a:p>
            <a:pPr lvl="1"/>
            <a:r>
              <a:rPr lang="en-US" dirty="0"/>
              <a:t>ESTOP circuits Installation and Testing</a:t>
            </a:r>
          </a:p>
          <a:p>
            <a:pPr lvl="1"/>
            <a:r>
              <a:rPr lang="en-US" dirty="0"/>
              <a:t>Wireless access point Installation and Testing</a:t>
            </a:r>
          </a:p>
          <a:p>
            <a:pPr lvl="1"/>
            <a:r>
              <a:rPr lang="en-US" dirty="0"/>
              <a:t>Environmental monitoring equipment, Leak Ropes, Cameras, Temperature Sensors</a:t>
            </a:r>
          </a:p>
          <a:p>
            <a:pPr marL="36576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3A573-E270-4604-8C2D-AF4379BA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21594-BF8E-4AC2-99C7-0358FF88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A70FF5-EF7D-49D7-9DF3-EDABDD7E2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0315" y="443485"/>
            <a:ext cx="5535170" cy="6781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FC54A-374C-4228-83BD-4099AB9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AF65A-C413-4113-BE73-29A72277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FF541-35E4-4258-9FD1-2E6BA1294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02F1F-D1D3-4D41-84A4-FEDF691EFFD4}"/>
              </a:ext>
            </a:extLst>
          </p:cNvPr>
          <p:cNvSpPr txBox="1"/>
          <p:nvPr/>
        </p:nvSpPr>
        <p:spPr>
          <a:xfrm>
            <a:off x="3581400" y="25603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36” Aluminum Latus Cable tray above lineups </a:t>
            </a:r>
          </a:p>
        </p:txBody>
      </p:sp>
    </p:spTree>
    <p:extLst>
      <p:ext uri="{BB962C8B-B14F-4D97-AF65-F5344CB8AC3E}">
        <p14:creationId xmlns:p14="http://schemas.microsoft.com/office/powerpoint/2010/main" val="11073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C79C12-C922-42BB-B08E-A223F47EF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6113" y="1738885"/>
            <a:ext cx="5306567" cy="44195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6385C-CA02-4CAA-B3B8-AAB65BA0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AE7-F4D1-4BA6-9CE2-0E64913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F24E1-3617-4B0E-AB80-0531C3A74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B23CD8-9DE0-43B7-B293-E138A2E08CA4}"/>
              </a:ext>
            </a:extLst>
          </p:cNvPr>
          <p:cNvSpPr/>
          <p:nvPr/>
        </p:nvSpPr>
        <p:spPr>
          <a:xfrm>
            <a:off x="4419597" y="256032"/>
            <a:ext cx="441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</a:t>
            </a:r>
            <a:r>
              <a:rPr lang="en-US" b="1" dirty="0"/>
              <a:t>Core 1 Battery Racks Rows 1 &amp; 2</a:t>
            </a:r>
          </a:p>
        </p:txBody>
      </p:sp>
    </p:spTree>
    <p:extLst>
      <p:ext uri="{BB962C8B-B14F-4D97-AF65-F5344CB8AC3E}">
        <p14:creationId xmlns:p14="http://schemas.microsoft.com/office/powerpoint/2010/main" val="32357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A994EE-5CD0-47A0-9314-DFA4B02FE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9414" y="1929385"/>
            <a:ext cx="5306569" cy="40385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E62D2-27C6-4472-B3E0-2BC3605C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7CDD1-9DF6-426F-908D-B7DC4A14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135B6-B496-4109-B059-E60A29F31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738DCD-D254-4E59-A72E-B4B45EB7F09C}"/>
              </a:ext>
            </a:extLst>
          </p:cNvPr>
          <p:cNvSpPr/>
          <p:nvPr/>
        </p:nvSpPr>
        <p:spPr>
          <a:xfrm>
            <a:off x="4572000" y="3810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Switchboard Cables Ready to terminate</a:t>
            </a:r>
          </a:p>
        </p:txBody>
      </p:sp>
    </p:spTree>
    <p:extLst>
      <p:ext uri="{BB962C8B-B14F-4D97-AF65-F5344CB8AC3E}">
        <p14:creationId xmlns:p14="http://schemas.microsoft.com/office/powerpoint/2010/main" val="19621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2C0389-0918-475F-8B03-2C93D3ACB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6199" y="1600206"/>
            <a:ext cx="5334001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B3949-8B62-4527-A801-01CC477C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4717F-3411-4659-B49F-282F1881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BBBFF-AF9E-4B4F-88C4-B10602473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F6A2F-BCDF-4141-838F-48CA1D417A08}"/>
              </a:ext>
            </a:extLst>
          </p:cNvPr>
          <p:cNvSpPr/>
          <p:nvPr/>
        </p:nvSpPr>
        <p:spPr>
          <a:xfrm>
            <a:off x="4114800" y="30479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Switchboard Feeder Power cable from Transformer</a:t>
            </a:r>
          </a:p>
        </p:txBody>
      </p:sp>
    </p:spTree>
    <p:extLst>
      <p:ext uri="{BB962C8B-B14F-4D97-AF65-F5344CB8AC3E}">
        <p14:creationId xmlns:p14="http://schemas.microsoft.com/office/powerpoint/2010/main" val="42949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B05A-9F2E-496D-B0FC-4C492119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481" y="130792"/>
            <a:ext cx="6629400" cy="591312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2000" dirty="0"/>
              <a:t>Preparing  Power Cables for Switchboard Megger Testing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D16739-FDFF-459F-AE76-068A8719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9909" y="1841278"/>
            <a:ext cx="5458966" cy="40624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D1B3-CBC3-4EEE-8488-3A39AA5F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91BB1-94EE-4188-9951-6B2413F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D909F-3424-427C-A64E-C843335A0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84EC-DBBF-4374-9FC2-4EF8AE38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76200"/>
            <a:ext cx="9509760" cy="752475"/>
          </a:xfrm>
        </p:spPr>
        <p:txBody>
          <a:bodyPr/>
          <a:lstStyle/>
          <a:p>
            <a:r>
              <a:rPr lang="en-US" dirty="0"/>
              <a:t>                                    4000 AMP switchboard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37A21-083D-4D75-8833-213BC5599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1922" y="1991892"/>
            <a:ext cx="5773295" cy="34468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1F845-8DE4-4E72-8615-B15871F3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93892-24C7-4A65-A821-B3C52D6C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B6626-B413-4130-A682-6D262380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1D8329-F8BC-414A-8830-112439AD4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3145" y="1934242"/>
            <a:ext cx="5382766" cy="395268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9A9EB-6528-457F-973A-0FCB77B9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DCB31-E148-4FEC-BBA4-E6707C79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AAD70-3070-43E1-807D-3C0F1D487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/>
        </p:blipFill>
        <p:spPr>
          <a:xfrm>
            <a:off x="9567153" y="128587"/>
            <a:ext cx="2381250" cy="1014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019DA-A801-4FAE-8191-3C79CB62C3D2}"/>
              </a:ext>
            </a:extLst>
          </p:cNvPr>
          <p:cNvSpPr txBox="1"/>
          <p:nvPr/>
        </p:nvSpPr>
        <p:spPr>
          <a:xfrm>
            <a:off x="4548185" y="256032"/>
            <a:ext cx="436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Cable Tray &amp; 420v Power Cabling</a:t>
            </a:r>
          </a:p>
        </p:txBody>
      </p:sp>
    </p:spTree>
    <p:extLst>
      <p:ext uri="{BB962C8B-B14F-4D97-AF65-F5344CB8AC3E}">
        <p14:creationId xmlns:p14="http://schemas.microsoft.com/office/powerpoint/2010/main" val="20515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0">
        <p:push dir="u"/>
      </p:transition>
    </mc:Choice>
    <mc:Fallback xmlns="">
      <p:transition spd="slow" advTm="0">
        <p:push dir="u"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5975</TotalTime>
  <Words>234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Euphemia</vt:lpstr>
      <vt:lpstr>Wingdings</vt:lpstr>
      <vt:lpstr>Banded Design Blue 16x9</vt:lpstr>
      <vt:lpstr>Alamon Services</vt:lpstr>
      <vt:lpstr>Photo essay of AZ BESS Turnkey Installation </vt:lpstr>
      <vt:lpstr>PowerPoint Presentation</vt:lpstr>
      <vt:lpstr>PowerPoint Presentation</vt:lpstr>
      <vt:lpstr>PowerPoint Presentation</vt:lpstr>
      <vt:lpstr>PowerPoint Presentation</vt:lpstr>
      <vt:lpstr>    Preparing  Power Cables for Switchboard Megger Testing</vt:lpstr>
      <vt:lpstr>                                    4000 AMP switchboard</vt:lpstr>
      <vt:lpstr>PowerPoint Presentation</vt:lpstr>
      <vt:lpstr>PowerPoint Presentation</vt:lpstr>
      <vt:lpstr>PowerPoint Presentation</vt:lpstr>
      <vt:lpstr>PowerPoint Presentation</vt:lpstr>
      <vt:lpstr>Alamon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Alamon Services</dc:title>
  <dc:creator>Nate Hinrichs</dc:creator>
  <cp:lastModifiedBy>Pat Doyle</cp:lastModifiedBy>
  <cp:revision>157</cp:revision>
  <dcterms:created xsi:type="dcterms:W3CDTF">2017-04-26T21:31:47Z</dcterms:created>
  <dcterms:modified xsi:type="dcterms:W3CDTF">2019-12-19T16:18:27Z</dcterms:modified>
</cp:coreProperties>
</file>